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11.jpg" ContentType="image/png"/>
  <Override PartName="/ppt/media/image2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7" r:id="rId2"/>
    <p:sldId id="259" r:id="rId3"/>
    <p:sldId id="260" r:id="rId4"/>
    <p:sldId id="261" r:id="rId5"/>
    <p:sldId id="264" r:id="rId6"/>
    <p:sldId id="263" r:id="rId7"/>
    <p:sldId id="285" r:id="rId8"/>
    <p:sldId id="268" r:id="rId9"/>
    <p:sldId id="262" r:id="rId10"/>
    <p:sldId id="265" r:id="rId11"/>
    <p:sldId id="273" r:id="rId12"/>
    <p:sldId id="272" r:id="rId13"/>
    <p:sldId id="274" r:id="rId14"/>
    <p:sldId id="275" r:id="rId15"/>
    <p:sldId id="277" r:id="rId16"/>
    <p:sldId id="276" r:id="rId17"/>
    <p:sldId id="284" r:id="rId18"/>
    <p:sldId id="278" r:id="rId19"/>
    <p:sldId id="286" r:id="rId20"/>
    <p:sldId id="288" r:id="rId21"/>
    <p:sldId id="279" r:id="rId22"/>
    <p:sldId id="282" r:id="rId23"/>
    <p:sldId id="280" r:id="rId24"/>
    <p:sldId id="281" r:id="rId25"/>
    <p:sldId id="287" r:id="rId26"/>
    <p:sldId id="283" r:id="rId27"/>
    <p:sldId id="267" r:id="rId28"/>
    <p:sldId id="270" r:id="rId29"/>
    <p:sldId id="271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8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559597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inotype Syntax Com Regular"/>
              </a:defRPr>
            </a:lvl1pPr>
            <a:lvl2pPr>
              <a:defRPr>
                <a:latin typeface="Linotype Syntax Com Regular"/>
              </a:defRPr>
            </a:lvl2pPr>
            <a:lvl3pPr>
              <a:defRPr>
                <a:latin typeface="Linotype Syntax Com Regular"/>
              </a:defRPr>
            </a:lvl3pPr>
            <a:lvl4pPr>
              <a:defRPr>
                <a:latin typeface="Linotype Syntax Com Regular"/>
              </a:defRPr>
            </a:lvl4pPr>
            <a:lvl5pPr>
              <a:defRPr>
                <a:latin typeface="Linotype Syntax Com Regular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375670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Linotype Syntax Com Regular"/>
              </a:defRPr>
            </a:lvl1pPr>
            <a:lvl2pPr>
              <a:defRPr>
                <a:latin typeface="Linotype Syntax Com Regular"/>
              </a:defRPr>
            </a:lvl2pPr>
            <a:lvl3pPr>
              <a:defRPr>
                <a:latin typeface="Linotype Syntax Com Regular"/>
              </a:defRPr>
            </a:lvl3pPr>
            <a:lvl4pPr>
              <a:defRPr>
                <a:latin typeface="Linotype Syntax Com Regular"/>
              </a:defRPr>
            </a:lvl4pPr>
            <a:lvl5pPr>
              <a:defRPr>
                <a:latin typeface="Linotype Syntax Com Regular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787986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>
            <a:spLocks noChangeArrowheads="1"/>
          </p:cNvSpPr>
          <p:nvPr userDrawn="1"/>
        </p:nvSpPr>
        <p:spPr bwMode="auto">
          <a:xfrm>
            <a:off x="-2117" y="1484313"/>
            <a:ext cx="12192001" cy="39608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altLang="de-DE" sz="800">
              <a:solidFill>
                <a:srgbClr val="FFFFFF"/>
              </a:solidFill>
              <a:latin typeface="LTSyntax Regular" pitchFamily="2" charset="0"/>
            </a:endParaRPr>
          </a:p>
        </p:txBody>
      </p:sp>
      <p:sp>
        <p:nvSpPr>
          <p:cNvPr id="11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2255574" y="1700809"/>
            <a:ext cx="7296149" cy="352839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Linotype Syntax Com Regular" panose="020B0604020202020204" pitchFamily="34" charset="0"/>
              </a:defRPr>
            </a:lvl1pPr>
            <a:lvl2pPr>
              <a:defRPr sz="2000">
                <a:latin typeface="Linotype Syntax Com Regular" panose="020B0604020202020204" pitchFamily="34" charset="0"/>
              </a:defRPr>
            </a:lvl2pPr>
            <a:lvl3pPr>
              <a:defRPr sz="1800">
                <a:latin typeface="Linotype Syntax Com Regular" panose="020B0604020202020204" pitchFamily="34" charset="0"/>
              </a:defRPr>
            </a:lvl3pPr>
            <a:lvl4pPr>
              <a:defRPr sz="1600">
                <a:latin typeface="Linotype Syntax Com Regular" panose="020B0604020202020204" pitchFamily="34" charset="0"/>
              </a:defRPr>
            </a:lvl4pPr>
            <a:lvl5pPr>
              <a:defRPr sz="1400">
                <a:latin typeface="Linotype Syntax Com Regular" panose="020B06040202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3111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4"/>
          <p:cNvSpPr>
            <a:spLocks noChangeArrowheads="1"/>
          </p:cNvSpPr>
          <p:nvPr userDrawn="1"/>
        </p:nvSpPr>
        <p:spPr bwMode="auto">
          <a:xfrm>
            <a:off x="2351618" y="0"/>
            <a:ext cx="6913033" cy="6884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altLang="de-DE" sz="800">
              <a:solidFill>
                <a:srgbClr val="FFFFFF"/>
              </a:solidFill>
              <a:latin typeface="LTSyntax Regular" pitchFamily="2" charset="0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2689606" y="404664"/>
            <a:ext cx="6236725" cy="5334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Linotype Syntax Com Regular" panose="020B0604020202020204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2735627" y="1484784"/>
            <a:ext cx="6144683" cy="352839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Linotype Syntax Com Regular" panose="020B0604020202020204" pitchFamily="34" charset="0"/>
              </a:defRPr>
            </a:lvl1pPr>
            <a:lvl2pPr>
              <a:defRPr sz="2000">
                <a:latin typeface="Linotype Syntax Com Regular" panose="020B0604020202020204" pitchFamily="34" charset="0"/>
              </a:defRPr>
            </a:lvl2pPr>
            <a:lvl3pPr>
              <a:defRPr sz="1800">
                <a:latin typeface="Linotype Syntax Com Regular" panose="020B0604020202020204" pitchFamily="34" charset="0"/>
              </a:defRPr>
            </a:lvl3pPr>
            <a:lvl4pPr>
              <a:defRPr sz="1600">
                <a:latin typeface="Linotype Syntax Com Regular" panose="020B0604020202020204" pitchFamily="34" charset="0"/>
              </a:defRPr>
            </a:lvl4pPr>
            <a:lvl5pPr>
              <a:defRPr sz="1400">
                <a:latin typeface="Linotype Syntax Com Regular" panose="020B06040202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818066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>
            <a:spLocks noChangeArrowheads="1"/>
          </p:cNvSpPr>
          <p:nvPr userDrawn="1"/>
        </p:nvSpPr>
        <p:spPr bwMode="auto">
          <a:xfrm>
            <a:off x="912285" y="692151"/>
            <a:ext cx="10560049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altLang="de-DE" sz="800">
              <a:solidFill>
                <a:srgbClr val="FFFFFF"/>
              </a:solidFill>
              <a:latin typeface="LTSyntax Regular" pitchFamily="2" charset="0"/>
            </a:endParaRPr>
          </a:p>
        </p:txBody>
      </p:sp>
      <p:pic>
        <p:nvPicPr>
          <p:cNvPr id="5" name="Picture 4" descr="\\in.uni-weimar.de\fs\pjg\uk\PowerPointPräsentatition Studium.Bauhaus\Bauing-04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3" y="1"/>
            <a:ext cx="12244917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14"/>
          <p:cNvSpPr>
            <a:spLocks noChangeArrowheads="1"/>
          </p:cNvSpPr>
          <p:nvPr userDrawn="1"/>
        </p:nvSpPr>
        <p:spPr bwMode="auto">
          <a:xfrm>
            <a:off x="922867" y="650876"/>
            <a:ext cx="9723967" cy="56165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altLang="de-DE" sz="800">
              <a:solidFill>
                <a:srgbClr val="FFFFFF"/>
              </a:solidFill>
              <a:latin typeface="LTSyntax Regular" pitchFamily="2" charset="0"/>
            </a:endParaRPr>
          </a:p>
        </p:txBody>
      </p:sp>
      <p:sp>
        <p:nvSpPr>
          <p:cNvPr id="7" name="Rechteck 6"/>
          <p:cNvSpPr>
            <a:spLocks noChangeArrowheads="1"/>
          </p:cNvSpPr>
          <p:nvPr userDrawn="1"/>
        </p:nvSpPr>
        <p:spPr bwMode="auto">
          <a:xfrm>
            <a:off x="10378018" y="1628775"/>
            <a:ext cx="1813983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altLang="de-DE" sz="800">
              <a:solidFill>
                <a:srgbClr val="FFFFFF"/>
              </a:solidFill>
              <a:latin typeface="LTSyntax Regular" pitchFamily="2" charset="0"/>
            </a:endParaRPr>
          </a:p>
        </p:txBody>
      </p:sp>
      <p:sp>
        <p:nvSpPr>
          <p:cNvPr id="8" name="Rechteck 7"/>
          <p:cNvSpPr>
            <a:spLocks noChangeArrowheads="1"/>
          </p:cNvSpPr>
          <p:nvPr userDrawn="1"/>
        </p:nvSpPr>
        <p:spPr bwMode="auto">
          <a:xfrm>
            <a:off x="-817033" y="692151"/>
            <a:ext cx="385233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altLang="de-DE" sz="800">
              <a:solidFill>
                <a:srgbClr val="FFFFFF"/>
              </a:solidFill>
              <a:latin typeface="LTSyntax Regular" pitchFamily="2" charset="0"/>
            </a:endParaRPr>
          </a:p>
        </p:txBody>
      </p:sp>
      <p:pic>
        <p:nvPicPr>
          <p:cNvPr id="9" name="Picture 10" descr="\\in.uni-weimar.de\fs\pjg\uk\PowerPointPräsentatition Studium.Bauhaus\Logos\2-zeilig\PNG RGB\R0_G155_B180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518" y="5445126"/>
            <a:ext cx="2745316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1199456" y="2200920"/>
            <a:ext cx="9409045" cy="352839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Linotype Syntax Com Regular" panose="020B0604020202020204" pitchFamily="34" charset="0"/>
              </a:defRPr>
            </a:lvl1pPr>
            <a:lvl2pPr>
              <a:defRPr sz="2000">
                <a:latin typeface="Linotype Syntax Com Regular" panose="020B0604020202020204" pitchFamily="34" charset="0"/>
              </a:defRPr>
            </a:lvl2pPr>
            <a:lvl3pPr>
              <a:defRPr sz="1800">
                <a:latin typeface="Linotype Syntax Com Regular" panose="020B0604020202020204" pitchFamily="34" charset="0"/>
              </a:defRPr>
            </a:lvl3pPr>
            <a:lvl4pPr>
              <a:defRPr sz="1600">
                <a:latin typeface="Linotype Syntax Com Regular" panose="020B0604020202020204" pitchFamily="34" charset="0"/>
              </a:defRPr>
            </a:lvl4pPr>
            <a:lvl5pPr>
              <a:defRPr sz="1400">
                <a:latin typeface="Linotype Syntax Com Regular" panose="020B06040202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1199456" y="1120800"/>
            <a:ext cx="9313035" cy="5334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Linotype Syntax Com Regular" panose="020B0604020202020204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5648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059230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inotype Syntax Com Regular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11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75818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inotype Syntax Com Regular"/>
              </a:defRPr>
            </a:lvl1pPr>
            <a:lvl2pPr>
              <a:defRPr>
                <a:latin typeface="Linotype Syntax Com Regular"/>
              </a:defRPr>
            </a:lvl2pPr>
            <a:lvl3pPr>
              <a:defRPr>
                <a:latin typeface="Linotype Syntax Com Regular"/>
              </a:defRPr>
            </a:lvl3pPr>
            <a:lvl4pPr>
              <a:defRPr>
                <a:latin typeface="Linotype Syntax Com Regular"/>
              </a:defRPr>
            </a:lvl4pPr>
            <a:lvl5pPr>
              <a:defRPr>
                <a:latin typeface="Linotype Syntax Com Regular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inotype Syntax Com Regular"/>
              </a:defRPr>
            </a:lvl1pPr>
            <a:lvl2pPr>
              <a:defRPr>
                <a:latin typeface="Linotype Syntax Com Regular"/>
              </a:defRPr>
            </a:lvl2pPr>
            <a:lvl3pPr>
              <a:defRPr>
                <a:latin typeface="Linotype Syntax Com Regular"/>
              </a:defRPr>
            </a:lvl3pPr>
            <a:lvl4pPr>
              <a:defRPr>
                <a:latin typeface="Linotype Syntax Com Regular"/>
              </a:defRPr>
            </a:lvl4pPr>
            <a:lvl5pPr>
              <a:defRPr>
                <a:latin typeface="Linotype Syntax Com Regular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3254341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inotype Syntax Com Regular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Linotype Syntax Com Regular"/>
              </a:defRPr>
            </a:lvl1pPr>
            <a:lvl2pPr>
              <a:defRPr>
                <a:latin typeface="Linotype Syntax Com Regular"/>
              </a:defRPr>
            </a:lvl2pPr>
            <a:lvl3pPr>
              <a:defRPr>
                <a:latin typeface="Linotype Syntax Com Regular"/>
              </a:defRPr>
            </a:lvl3pPr>
            <a:lvl4pPr>
              <a:defRPr>
                <a:latin typeface="Linotype Syntax Com Regular"/>
              </a:defRPr>
            </a:lvl4pPr>
            <a:lvl5pPr>
              <a:defRPr>
                <a:latin typeface="Linotype Syntax Com Regular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inotype Syntax Com Regular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Linotype Syntax Com Regular"/>
              </a:defRPr>
            </a:lvl1pPr>
            <a:lvl2pPr>
              <a:defRPr>
                <a:latin typeface="Linotype Syntax Com Regular"/>
              </a:defRPr>
            </a:lvl2pPr>
            <a:lvl3pPr>
              <a:defRPr>
                <a:latin typeface="Linotype Syntax Com Regular"/>
              </a:defRPr>
            </a:lvl3pPr>
            <a:lvl4pPr>
              <a:defRPr>
                <a:latin typeface="Linotype Syntax Com Regular"/>
              </a:defRPr>
            </a:lvl4pPr>
            <a:lvl5pPr>
              <a:defRPr>
                <a:latin typeface="Linotype Syntax Com Regular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05978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96717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742278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Linotype Syntax Com Regular"/>
              </a:defRPr>
            </a:lvl1pPr>
            <a:lvl2pPr>
              <a:defRPr sz="2800">
                <a:latin typeface="Linotype Syntax Com Regular"/>
              </a:defRPr>
            </a:lvl2pPr>
            <a:lvl3pPr>
              <a:defRPr sz="2400">
                <a:latin typeface="Linotype Syntax Com Regular"/>
              </a:defRPr>
            </a:lvl3pPr>
            <a:lvl4pPr>
              <a:defRPr sz="2000">
                <a:latin typeface="Linotype Syntax Com Regular"/>
              </a:defRPr>
            </a:lvl4pPr>
            <a:lvl5pPr>
              <a:defRPr sz="2000">
                <a:latin typeface="Linotype Syntax Com Regular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inotype Syntax Com Regular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838947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inotype Syntax Com Regular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03566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6B420-1CC8-400D-8A09-0509FF2B3B78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10" descr="\\in.uni-weimar.de\fs\pjg\uk\PowerPointPräsentatition Studium.Bauhaus\Logos\2-zeilig\PNG RGB\R0_G155_B180.pn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0" y="412751"/>
            <a:ext cx="2745317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419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2" r:id="rId12"/>
    <p:sldLayoutId id="2147483663" r:id="rId13"/>
    <p:sldLayoutId id="2147483665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inotype Syntax Com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inotype Syntax Com Regular" panose="020B06040202020202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inotype Syntax Com Regular" panose="020B060402020202020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inotype Syntax Com Regular" panose="020B060402020202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otype Syntax Com Regular" panose="020B060402020202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otype Syntax Com Regular" panose="020B060402020202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6F9EB9F2-07E2-4D64-BBD8-BB5B217F1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Digital Watermarking and Steganography - Mini Project </a:t>
            </a:r>
            <a:b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SoSe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2019</a:t>
            </a:r>
          </a:p>
        </p:txBody>
      </p:sp>
      <p:sp>
        <p:nvSpPr>
          <p:cNvPr id="717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023257" y="965198"/>
            <a:ext cx="2707937" cy="492760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r"/>
            <a:r>
              <a:rPr lang="en-US" sz="2000" kern="1200" dirty="0">
                <a:solidFill>
                  <a:srgbClr val="00889E"/>
                </a:solidFill>
                <a:latin typeface="+mn-lt"/>
                <a:ea typeface="+mn-ea"/>
                <a:cs typeface="+mn-cs"/>
              </a:rPr>
              <a:t>Group 11: Sarah Böning, Anh </a:t>
            </a:r>
            <a:r>
              <a:rPr lang="en-US" sz="2000" kern="1200" dirty="0" err="1">
                <a:solidFill>
                  <a:srgbClr val="00889E"/>
                </a:solidFill>
                <a:latin typeface="+mn-lt"/>
                <a:ea typeface="+mn-ea"/>
                <a:cs typeface="+mn-cs"/>
              </a:rPr>
              <a:t>Phoung</a:t>
            </a:r>
            <a:r>
              <a:rPr lang="en-US" sz="2000" kern="1200" dirty="0">
                <a:solidFill>
                  <a:srgbClr val="00889E"/>
                </a:solidFill>
                <a:latin typeface="+mn-lt"/>
                <a:ea typeface="+mn-ea"/>
                <a:cs typeface="+mn-cs"/>
              </a:rPr>
              <a:t> Lee, Kai Gerrit </a:t>
            </a:r>
            <a:r>
              <a:rPr lang="en-US" sz="2000" kern="1200" dirty="0" err="1">
                <a:solidFill>
                  <a:srgbClr val="00889E"/>
                </a:solidFill>
                <a:latin typeface="+mn-lt"/>
                <a:ea typeface="+mn-ea"/>
                <a:cs typeface="+mn-cs"/>
              </a:rPr>
              <a:t>Lünsdorf</a:t>
            </a:r>
            <a:endParaRPr lang="en-US" sz="2000" kern="1200" dirty="0">
              <a:solidFill>
                <a:srgbClr val="00889E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F0C57C7C-DFE9-4A1E-B7A9-DF40E6336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524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- The </a:t>
            </a:r>
            <a:r>
              <a:rPr lang="de-DE" dirty="0" err="1"/>
              <a:t>Photo</a:t>
            </a:r>
            <a:r>
              <a:rPr lang="de-DE" dirty="0"/>
              <a:t> Set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Sets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differentiable</a:t>
            </a:r>
            <a:r>
              <a:rPr lang="de-DE" dirty="0"/>
              <a:t> </a:t>
            </a:r>
            <a:r>
              <a:rPr lang="de-DE" dirty="0" err="1"/>
              <a:t>evaluation</a:t>
            </a:r>
            <a:endParaRPr lang="de-DE" dirty="0"/>
          </a:p>
          <a:p>
            <a:pPr lvl="1"/>
            <a:r>
              <a:rPr lang="de-DE" dirty="0"/>
              <a:t>High </a:t>
            </a:r>
            <a:r>
              <a:rPr lang="de-DE" dirty="0" err="1"/>
              <a:t>contrast</a:t>
            </a:r>
            <a:endParaRPr lang="de-DE" dirty="0"/>
          </a:p>
          <a:p>
            <a:pPr lvl="1"/>
            <a:r>
              <a:rPr lang="de-DE" dirty="0"/>
              <a:t>Low </a:t>
            </a:r>
            <a:r>
              <a:rPr lang="de-DE" dirty="0" err="1"/>
              <a:t>contrast</a:t>
            </a:r>
            <a:endParaRPr lang="de-DE" dirty="0"/>
          </a:p>
          <a:p>
            <a:pPr lvl="1"/>
            <a:r>
              <a:rPr lang="de-DE" dirty="0"/>
              <a:t>Black and </a:t>
            </a:r>
            <a:r>
              <a:rPr lang="de-DE" dirty="0" err="1"/>
              <a:t>white</a:t>
            </a:r>
            <a:endParaRPr lang="de-DE" dirty="0"/>
          </a:p>
          <a:p>
            <a:pPr lvl="1"/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textured</a:t>
            </a:r>
            <a:endParaRPr lang="de-DE" dirty="0"/>
          </a:p>
          <a:p>
            <a:pPr lvl="1"/>
            <a:r>
              <a:rPr lang="de-DE" dirty="0"/>
              <a:t>Monochrome</a:t>
            </a:r>
          </a:p>
          <a:p>
            <a:pPr lvl="1"/>
            <a:r>
              <a:rPr lang="de-DE" dirty="0"/>
              <a:t>„Normal“ </a:t>
            </a:r>
            <a:r>
              <a:rPr lang="de-DE" dirty="0" err="1"/>
              <a:t>pictures</a:t>
            </a:r>
            <a:r>
              <a:rPr lang="de-DE" dirty="0"/>
              <a:t> / </a:t>
            </a:r>
            <a:r>
              <a:rPr lang="de-DE" dirty="0" err="1"/>
              <a:t>amateur</a:t>
            </a:r>
            <a:r>
              <a:rPr lang="de-DE" dirty="0"/>
              <a:t> </a:t>
            </a:r>
            <a:r>
              <a:rPr lang="de-DE" dirty="0" err="1"/>
              <a:t>photography</a:t>
            </a:r>
            <a:endParaRPr lang="de-DE" dirty="0"/>
          </a:p>
          <a:p>
            <a:r>
              <a:rPr lang="de-DE" dirty="0"/>
              <a:t>5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(30 in total)</a:t>
            </a:r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EE6F0-B4EE-4F62-B6D6-6B3DEAB13BB9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727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783586C-32C3-4595-BF17-0B7C3770B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5" y="2600193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 dirty="0"/>
              <a:t>High </a:t>
            </a:r>
            <a:r>
              <a:rPr lang="de-DE" sz="3600" dirty="0" err="1"/>
              <a:t>Contrast</a:t>
            </a:r>
            <a:endParaRPr lang="de-DE" sz="36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xmlns="" id="{F929A1AE-9F01-4E74-A070-E58730BA6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" y="653896"/>
            <a:ext cx="4613982" cy="3208159"/>
          </a:xfrm>
          <a:prstGeom prst="rect">
            <a:avLst/>
          </a:prstGeom>
        </p:spPr>
      </p:pic>
      <p:pic>
        <p:nvPicPr>
          <p:cNvPr id="8" name="Inhaltsplatzhalter 7" descr="Ein Bild, das Gras enthält.&#10;&#10;Automatisch generierte Beschreibung">
            <a:extLst>
              <a:ext uri="{FF2B5EF4-FFF2-40B4-BE49-F238E27FC236}">
                <a16:creationId xmlns:a16="http://schemas.microsoft.com/office/drawing/2014/main" xmlns="" id="{52D8A59C-285A-4183-A05F-1FFA45D053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r="10416" b="4"/>
          <a:stretch/>
        </p:blipFill>
        <p:spPr>
          <a:xfrm>
            <a:off x="4705442" y="-1"/>
            <a:ext cx="2829214" cy="2183054"/>
          </a:xfrm>
          <a:prstGeom prst="rect">
            <a:avLst/>
          </a:prstGeom>
        </p:spPr>
      </p:pic>
      <p:pic>
        <p:nvPicPr>
          <p:cNvPr id="12" name="Grafik 11" descr="Ein Bild, das Kleidung, Bettwäsche enthält.&#10;&#10;Automatisch generierte Beschreibung">
            <a:extLst>
              <a:ext uri="{FF2B5EF4-FFF2-40B4-BE49-F238E27FC236}">
                <a16:creationId xmlns:a16="http://schemas.microsoft.com/office/drawing/2014/main" xmlns="" id="{B66476C1-A343-42CA-91B1-C32C9871B0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" r="4" b="4"/>
          <a:stretch/>
        </p:blipFill>
        <p:spPr>
          <a:xfrm>
            <a:off x="4705442" y="2274491"/>
            <a:ext cx="2825496" cy="224146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F2DBABA7-C984-4857-9550-C0DC4E553E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8" r="7940"/>
          <a:stretch/>
        </p:blipFill>
        <p:spPr>
          <a:xfrm>
            <a:off x="-3717" y="4616536"/>
            <a:ext cx="2829212" cy="224146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A09757B9-8EFC-4767-9D23-862B68D2DF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4" b="3912"/>
          <a:stretch/>
        </p:blipFill>
        <p:spPr>
          <a:xfrm>
            <a:off x="2913221" y="4607393"/>
            <a:ext cx="4614002" cy="2250607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0D57D9A-94F2-4430-B6EE-3A281DF1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5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1F9111A-1D82-404F-AC25-54493EA60D51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17.09.2019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4F5ADEE8-449D-4B2F-A404-EADE29D98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2822" y="6356350"/>
            <a:ext cx="4114800" cy="365125"/>
          </a:xfrm>
        </p:spPr>
        <p:txBody>
          <a:bodyPr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4739A82-96F8-444B-B317-CD232C6E9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A59CD77-CAB0-4B8E-89CD-FC7476DE0784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5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75C89D4-C0EA-4D0B-AB5C-5789A8F5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5" y="2600193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 dirty="0"/>
              <a:t>Low </a:t>
            </a:r>
            <a:r>
              <a:rPr lang="de-DE" sz="3600" dirty="0" err="1"/>
              <a:t>contrast</a:t>
            </a:r>
            <a:r>
              <a:rPr lang="de-DE" sz="3600" dirty="0"/>
              <a:t> </a:t>
            </a:r>
          </a:p>
        </p:txBody>
      </p:sp>
      <p:pic>
        <p:nvPicPr>
          <p:cNvPr id="8" name="Inhaltsplatzhalter 7" descr="Ein Bild, das Boden, draußen enthält.&#10;&#10;Automatisch generierte Beschreibung">
            <a:extLst>
              <a:ext uri="{FF2B5EF4-FFF2-40B4-BE49-F238E27FC236}">
                <a16:creationId xmlns:a16="http://schemas.microsoft.com/office/drawing/2014/main" xmlns="" id="{C7CE6AF0-BFFC-4652-8924-F8D0FFCD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2122"/>
          <a:stretch/>
        </p:blipFill>
        <p:spPr>
          <a:xfrm>
            <a:off x="20" y="-1"/>
            <a:ext cx="4613982" cy="4515954"/>
          </a:xfrm>
          <a:prstGeom prst="rect">
            <a:avLst/>
          </a:prstGeom>
        </p:spPr>
      </p:pic>
      <p:pic>
        <p:nvPicPr>
          <p:cNvPr id="16" name="Grafik 15" descr="Ein Bild, das drinnen enthält.&#10;&#10;Automatisch generierte Beschreibung">
            <a:extLst>
              <a:ext uri="{FF2B5EF4-FFF2-40B4-BE49-F238E27FC236}">
                <a16:creationId xmlns:a16="http://schemas.microsoft.com/office/drawing/2014/main" xmlns="" id="{465D49BE-2060-4AB1-9A6E-A9055192A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2" r="8880" b="4"/>
          <a:stretch/>
        </p:blipFill>
        <p:spPr>
          <a:xfrm>
            <a:off x="4705442" y="-1"/>
            <a:ext cx="2829214" cy="2183054"/>
          </a:xfrm>
          <a:prstGeom prst="rect">
            <a:avLst/>
          </a:prstGeom>
        </p:spPr>
      </p:pic>
      <p:pic>
        <p:nvPicPr>
          <p:cNvPr id="10" name="Grafik 9" descr="Ein Bild, das Schnee enthält.&#10;&#10;Automatisch generierte Beschreibung">
            <a:extLst>
              <a:ext uri="{FF2B5EF4-FFF2-40B4-BE49-F238E27FC236}">
                <a16:creationId xmlns:a16="http://schemas.microsoft.com/office/drawing/2014/main" xmlns="" id="{8FAB18BA-17C4-44E1-8994-215906CDD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5" r="4" b="12228"/>
          <a:stretch/>
        </p:blipFill>
        <p:spPr>
          <a:xfrm>
            <a:off x="4705442" y="2274491"/>
            <a:ext cx="2825496" cy="224146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7DB964A2-953B-4906-B68C-F7A92AABE1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7" y="4753675"/>
            <a:ext cx="2829212" cy="1967186"/>
          </a:xfrm>
          <a:prstGeom prst="rect">
            <a:avLst/>
          </a:prstGeom>
        </p:spPr>
      </p:pic>
      <p:pic>
        <p:nvPicPr>
          <p:cNvPr id="12" name="Grafik 11" descr="Ein Bild, das Gras, grün enthält.&#10;&#10;Automatisch generierte Beschreibung">
            <a:extLst>
              <a:ext uri="{FF2B5EF4-FFF2-40B4-BE49-F238E27FC236}">
                <a16:creationId xmlns:a16="http://schemas.microsoft.com/office/drawing/2014/main" xmlns="" id="{11F453C9-B80E-46FD-A0DA-6EEF1E8F62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5" b="4637"/>
          <a:stretch/>
        </p:blipFill>
        <p:spPr>
          <a:xfrm>
            <a:off x="2913221" y="4607393"/>
            <a:ext cx="4614002" cy="2250607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xmlns="" id="{920E46F9-5986-423E-8968-C708E38A3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C211A650-CCEB-473A-AE5C-312B7D06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5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7899D39-5787-4893-A9D8-851A38874AB8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17.09.2019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8FB6ED3F-2368-4858-955A-C250565D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2822" y="6356350"/>
            <a:ext cx="4114800" cy="365125"/>
          </a:xfrm>
        </p:spPr>
        <p:txBody>
          <a:bodyPr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1C2D81F4-9CCA-497F-9E14-C0F1E021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A59CD77-CAB0-4B8E-89CD-FC7476DE0784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047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D09A849-C707-4C1C-B48D-A1A679B0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2600193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 dirty="0"/>
              <a:t>Black and White</a:t>
            </a:r>
          </a:p>
        </p:txBody>
      </p:sp>
      <p:pic>
        <p:nvPicPr>
          <p:cNvPr id="16" name="Grafik 15" descr="Ein Bild, das Person, Frau, Kleidung, draußen enthält.&#10;&#10;Automatisch generierte Beschreibung">
            <a:extLst>
              <a:ext uri="{FF2B5EF4-FFF2-40B4-BE49-F238E27FC236}">
                <a16:creationId xmlns:a16="http://schemas.microsoft.com/office/drawing/2014/main" xmlns="" id="{B860AF32-52DB-4F57-AD2F-6582C0014C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"/>
          <a:stretch/>
        </p:blipFill>
        <p:spPr>
          <a:xfrm>
            <a:off x="20" y="-1"/>
            <a:ext cx="4613982" cy="451595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AB5897E2-8D0F-4363-AD04-5D065B5775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42" y="107932"/>
            <a:ext cx="2829214" cy="1967187"/>
          </a:xfrm>
          <a:prstGeom prst="rect">
            <a:avLst/>
          </a:prstGeom>
        </p:spPr>
      </p:pic>
      <p:pic>
        <p:nvPicPr>
          <p:cNvPr id="12" name="Grafik 11" descr="Ein Bild, das Objekt enthält.&#10;&#10;Automatisch generierte Beschreibung">
            <a:extLst>
              <a:ext uri="{FF2B5EF4-FFF2-40B4-BE49-F238E27FC236}">
                <a16:creationId xmlns:a16="http://schemas.microsoft.com/office/drawing/2014/main" xmlns="" id="{20440F7B-5D88-4AC1-8CB1-82500204F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762"/>
          <a:stretch/>
        </p:blipFill>
        <p:spPr>
          <a:xfrm>
            <a:off x="4705442" y="2274491"/>
            <a:ext cx="2825496" cy="2241463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xmlns="" id="{A482B651-DA2B-40A4-B934-24E4383B264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8" b="12066"/>
          <a:stretch/>
        </p:blipFill>
        <p:spPr>
          <a:xfrm>
            <a:off x="-3717" y="4616536"/>
            <a:ext cx="2829212" cy="2241464"/>
          </a:xfrm>
          <a:prstGeom prst="rect">
            <a:avLst/>
          </a:prstGeom>
        </p:spPr>
      </p:pic>
      <p:pic>
        <p:nvPicPr>
          <p:cNvPr id="14" name="Grafik 13" descr="Ein Bild, das Katze, Boden, drinnen, legend enthält.&#10;&#10;Automatisch generierte Beschreibung">
            <a:extLst>
              <a:ext uri="{FF2B5EF4-FFF2-40B4-BE49-F238E27FC236}">
                <a16:creationId xmlns:a16="http://schemas.microsoft.com/office/drawing/2014/main" xmlns="" id="{A4282FDF-D3B8-428A-97FB-2EC88CE694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3" b="23852"/>
          <a:stretch/>
        </p:blipFill>
        <p:spPr>
          <a:xfrm>
            <a:off x="2913221" y="4607393"/>
            <a:ext cx="4614002" cy="2250607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xmlns="" id="{4B793C2C-0663-481F-945C-201760180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7B3836B9-B376-4C9F-A349-F3B86BEA7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5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AA1E7F-C029-460F-8752-7C64629088C5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17.09.2019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EF39610-4B59-4C8E-94A8-603B557C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2822" y="6356350"/>
            <a:ext cx="4114800" cy="365125"/>
          </a:xfrm>
        </p:spPr>
        <p:txBody>
          <a:bodyPr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E6ECBAA2-0B1F-41DE-B296-830DD3803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A59CD77-CAB0-4B8E-89CD-FC7476DE0784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271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70E94EF-E9D8-45E2-8E34-DDBAB0E1B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2600193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 dirty="0" err="1"/>
              <a:t>Highly</a:t>
            </a:r>
            <a:r>
              <a:rPr lang="de-DE" sz="3600" dirty="0"/>
              <a:t> </a:t>
            </a:r>
            <a:r>
              <a:rPr lang="de-DE" sz="3600" dirty="0" err="1"/>
              <a:t>Textured</a:t>
            </a:r>
            <a:endParaRPr lang="de-DE" sz="36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8233CFF9-C5CB-4287-B755-79D0DE8F3F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"/>
          <a:stretch/>
        </p:blipFill>
        <p:spPr>
          <a:xfrm>
            <a:off x="20" y="-1"/>
            <a:ext cx="4613982" cy="4515954"/>
          </a:xfrm>
          <a:prstGeom prst="rect">
            <a:avLst/>
          </a:prstGeom>
        </p:spPr>
      </p:pic>
      <p:pic>
        <p:nvPicPr>
          <p:cNvPr id="8" name="Inhaltsplatzhalter 7" descr="Ein Bild, das drinnen enthält.&#10;&#10;Automatisch generierte Beschreibung">
            <a:extLst>
              <a:ext uri="{FF2B5EF4-FFF2-40B4-BE49-F238E27FC236}">
                <a16:creationId xmlns:a16="http://schemas.microsoft.com/office/drawing/2014/main" xmlns="" id="{74345F91-7C0D-4021-B34A-BAD2449361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1" b="11948"/>
          <a:stretch/>
        </p:blipFill>
        <p:spPr>
          <a:xfrm>
            <a:off x="4705442" y="-1"/>
            <a:ext cx="2829214" cy="2183054"/>
          </a:xfrm>
          <a:prstGeom prst="rect">
            <a:avLst/>
          </a:prstGeom>
        </p:spPr>
      </p:pic>
      <p:pic>
        <p:nvPicPr>
          <p:cNvPr id="10" name="Grafik 9" descr="Ein Bild, das Kleidung enthält.&#10;&#10;Automatisch generierte Beschreibung">
            <a:extLst>
              <a:ext uri="{FF2B5EF4-FFF2-40B4-BE49-F238E27FC236}">
                <a16:creationId xmlns:a16="http://schemas.microsoft.com/office/drawing/2014/main" xmlns="" id="{38BEA0F9-381E-428E-A4A5-04E6DCCE67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9" r="4" b="8244"/>
          <a:stretch/>
        </p:blipFill>
        <p:spPr>
          <a:xfrm>
            <a:off x="4705442" y="2274491"/>
            <a:ext cx="2825496" cy="2241463"/>
          </a:xfrm>
          <a:prstGeom prst="rect">
            <a:avLst/>
          </a:prstGeom>
        </p:spPr>
      </p:pic>
      <p:pic>
        <p:nvPicPr>
          <p:cNvPr id="16" name="Grafik 15" descr="Ein Bild, das Gras, draußen, Schaf, Feld enthält.&#10;&#10;Automatisch generierte Beschreibung">
            <a:extLst>
              <a:ext uri="{FF2B5EF4-FFF2-40B4-BE49-F238E27FC236}">
                <a16:creationId xmlns:a16="http://schemas.microsoft.com/office/drawing/2014/main" xmlns="" id="{9B4C4629-6118-4040-979E-29B5D64C21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r="323" b="-6"/>
          <a:stretch/>
        </p:blipFill>
        <p:spPr>
          <a:xfrm>
            <a:off x="-3717" y="4616536"/>
            <a:ext cx="2829212" cy="2241464"/>
          </a:xfrm>
          <a:prstGeom prst="rect">
            <a:avLst/>
          </a:prstGeom>
        </p:spPr>
      </p:pic>
      <p:pic>
        <p:nvPicPr>
          <p:cNvPr id="14" name="Grafik 13" descr="Ein Bild, das Wasser, Ozean, schwimmend, draußen enthält.&#10;&#10;Automatisch generierte Beschreibung">
            <a:extLst>
              <a:ext uri="{FF2B5EF4-FFF2-40B4-BE49-F238E27FC236}">
                <a16:creationId xmlns:a16="http://schemas.microsoft.com/office/drawing/2014/main" xmlns="" id="{6C4E960E-9B3C-4834-B952-6DBC0685F3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7" b="15019"/>
          <a:stretch/>
        </p:blipFill>
        <p:spPr>
          <a:xfrm>
            <a:off x="2913221" y="4607393"/>
            <a:ext cx="4614002" cy="2250607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xmlns="" id="{6CE69EDB-6664-4184-9854-DCD2C8DA5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55803CA-EC51-42D8-9EE3-86E1AD1B7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5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EC4884-812E-467C-B36A-60FB6256E272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17.09.2019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CD1F625-2315-44A5-AD0B-2EC5127DD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2822" y="6356350"/>
            <a:ext cx="4114800" cy="365125"/>
          </a:xfrm>
        </p:spPr>
        <p:txBody>
          <a:bodyPr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428545C3-28AC-4CFD-A4EE-A87348D39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A59CD77-CAB0-4B8E-89CD-FC7476DE0784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100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5B0DF27-DFED-4899-8890-0FBA90473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2600193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 dirty="0"/>
              <a:t>Monochrome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288B0A43-D0DA-4205-A79D-764CD6C1B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61" y="375320"/>
            <a:ext cx="3848658" cy="384865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822A5670-0F7B-4199-AEAB-33FBA9CEA4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3627" y="-1"/>
            <a:ext cx="0" cy="4572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xmlns="" id="{21E0B774-1E4F-483D-857B-6BF6E32F88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127" y="375320"/>
            <a:ext cx="2052770" cy="165761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8BB1744D-A7DF-4B65-B6E3-DCF12BB2D8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Schnee, draußen, Person enthält.&#10;&#10;Automatisch generierte Beschreibung">
            <a:extLst>
              <a:ext uri="{FF2B5EF4-FFF2-40B4-BE49-F238E27FC236}">
                <a16:creationId xmlns:a16="http://schemas.microsoft.com/office/drawing/2014/main" xmlns="" id="{39D3816E-47E2-4B0D-9D92-AC3E9B0D00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11" y="2424609"/>
            <a:ext cx="1799367" cy="179936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882DD753-EA38-4E86-91FB-05041A44A2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Gras, grün, draußen, Feld enthält.&#10;&#10;Automatisch generierte Beschreibung">
            <a:extLst>
              <a:ext uri="{FF2B5EF4-FFF2-40B4-BE49-F238E27FC236}">
                <a16:creationId xmlns:a16="http://schemas.microsoft.com/office/drawing/2014/main" xmlns="" id="{D38D335A-7160-41CE-BB88-81C30D9078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26" y="4911833"/>
            <a:ext cx="1448019" cy="144801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2645BD72-C8D6-46A6-BFCB-500B143DF3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13" y="4911833"/>
            <a:ext cx="1793218" cy="14480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xmlns="" id="{7A332A97-E46F-4F6C-B243-9EF91F2EA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728F11D-270E-4B25-98B3-58EE38F1DE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7766"/>
            <a:ext cx="1825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EF1B89C-B977-4A56-97B9-4353FB5AF655}" type="datetime1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17.09.2019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6DA63E78-7704-45EF-B5D3-EADDF5D826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rot="16200000">
            <a:off x="1730262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B549F143-C5AC-4F60-8F5F-B7020305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2822" y="6417766"/>
            <a:ext cx="4114800" cy="365125"/>
          </a:xfrm>
        </p:spPr>
        <p:txBody>
          <a:bodyPr>
            <a:normAutofit/>
          </a:bodyPr>
          <a:lstStyle/>
          <a:p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2333C5DF-9161-4B9C-B325-D23464FAD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7766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A59CD77-CAB0-4B8E-89CD-FC7476DE0784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68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90A63A6-D759-47EF-9597-4C4E6FDF5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5" y="2600193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 dirty="0"/>
              <a:t>Amateur </a:t>
            </a:r>
            <a:r>
              <a:rPr lang="de-DE" sz="3600" dirty="0" err="1"/>
              <a:t>photography</a:t>
            </a:r>
            <a:endParaRPr lang="de-DE" sz="3600" dirty="0"/>
          </a:p>
        </p:txBody>
      </p:sp>
      <p:pic>
        <p:nvPicPr>
          <p:cNvPr id="8" name="Inhaltsplatzhalter 7" descr="Ein Bild, das Boden, Säugetier, Tier, Primat enthält.&#10;&#10;Automatisch generierte Beschreibung">
            <a:extLst>
              <a:ext uri="{FF2B5EF4-FFF2-40B4-BE49-F238E27FC236}">
                <a16:creationId xmlns:a16="http://schemas.microsoft.com/office/drawing/2014/main" xmlns="" id="{E8095149-5B5B-418D-B09A-028583B67A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1" r="10361" b="2"/>
          <a:stretch/>
        </p:blipFill>
        <p:spPr>
          <a:xfrm>
            <a:off x="20" y="-1"/>
            <a:ext cx="4613982" cy="4515954"/>
          </a:xfrm>
          <a:prstGeom prst="rect">
            <a:avLst/>
          </a:prstGeom>
        </p:spPr>
      </p:pic>
      <p:pic>
        <p:nvPicPr>
          <p:cNvPr id="16" name="Grafik 15" descr="Ein Bild, das Wasser, Vogel, draußen, Tier enthält.&#10;&#10;Automatisch generierte Beschreibung">
            <a:extLst>
              <a:ext uri="{FF2B5EF4-FFF2-40B4-BE49-F238E27FC236}">
                <a16:creationId xmlns:a16="http://schemas.microsoft.com/office/drawing/2014/main" xmlns="" id="{9E2CE579-7481-4A23-9BBC-D6E2EB74D5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" r="2" b="2"/>
          <a:stretch/>
        </p:blipFill>
        <p:spPr>
          <a:xfrm>
            <a:off x="4705442" y="-1"/>
            <a:ext cx="2829214" cy="2183054"/>
          </a:xfrm>
          <a:prstGeom prst="rect">
            <a:avLst/>
          </a:prstGeom>
        </p:spPr>
      </p:pic>
      <p:pic>
        <p:nvPicPr>
          <p:cNvPr id="10" name="Grafik 9" descr="Ein Bild, das Baum, draußen, Gras, Zug enthält.&#10;&#10;Automatisch generierte Beschreibung">
            <a:extLst>
              <a:ext uri="{FF2B5EF4-FFF2-40B4-BE49-F238E27FC236}">
                <a16:creationId xmlns:a16="http://schemas.microsoft.com/office/drawing/2014/main" xmlns="" id="{03AB9251-D6A9-4365-8036-FC940BBF18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58"/>
          <a:stretch/>
        </p:blipFill>
        <p:spPr>
          <a:xfrm>
            <a:off x="4705442" y="2274491"/>
            <a:ext cx="2825496" cy="2241463"/>
          </a:xfrm>
          <a:prstGeom prst="rect">
            <a:avLst/>
          </a:prstGeom>
        </p:spPr>
      </p:pic>
      <p:pic>
        <p:nvPicPr>
          <p:cNvPr id="14" name="Grafik 13" descr="Ein Bild, das Vogel, Tier, Hühnervogel, Fasanenartige enthält.&#10;&#10;Automatisch generierte Beschreibung">
            <a:extLst>
              <a:ext uri="{FF2B5EF4-FFF2-40B4-BE49-F238E27FC236}">
                <a16:creationId xmlns:a16="http://schemas.microsoft.com/office/drawing/2014/main" xmlns="" id="{D9DF413C-7613-4917-BF5D-E9E55BF077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r="9925"/>
          <a:stretch/>
        </p:blipFill>
        <p:spPr>
          <a:xfrm>
            <a:off x="-3717" y="4616536"/>
            <a:ext cx="2829212" cy="2241464"/>
          </a:xfrm>
          <a:prstGeom prst="rect">
            <a:avLst/>
          </a:prstGeom>
        </p:spPr>
      </p:pic>
      <p:pic>
        <p:nvPicPr>
          <p:cNvPr id="12" name="Grafik 11" descr="Ein Bild, das Baum, draußen, Himmel enthält.&#10;&#10;Automatisch generierte Beschreibung">
            <a:extLst>
              <a:ext uri="{FF2B5EF4-FFF2-40B4-BE49-F238E27FC236}">
                <a16:creationId xmlns:a16="http://schemas.microsoft.com/office/drawing/2014/main" xmlns="" id="{5BB47A6D-0A84-4956-A036-C7532539E6F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4" b="8009"/>
          <a:stretch/>
        </p:blipFill>
        <p:spPr>
          <a:xfrm>
            <a:off x="2913221" y="4607393"/>
            <a:ext cx="4614002" cy="2250607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xmlns="" id="{3659FCEC-C86B-4BAE-A871-85BDE70F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3D78A7B-23D3-4E07-AA2D-346DCD38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5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85F8D9-6B27-4E7C-9712-40265BB91549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17.09.2019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ABD41F8-E735-4FDD-8D23-A97BC867D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2822" y="6356350"/>
            <a:ext cx="4114800" cy="365125"/>
          </a:xfrm>
        </p:spPr>
        <p:txBody>
          <a:bodyPr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103E478-987B-4632-B346-70A1BE729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A59CD77-CAB0-4B8E-89CD-FC7476DE0784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685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Perceptibility</a:t>
            </a:r>
            <a:r>
              <a:rPr lang="de-DE" dirty="0" smtClean="0"/>
              <a:t> Test – Spot </a:t>
            </a:r>
            <a:r>
              <a:rPr lang="de-DE" dirty="0" err="1" smtClean="0"/>
              <a:t>c,s,c‘,s</a:t>
            </a:r>
            <a:r>
              <a:rPr lang="de-DE" dirty="0" smtClean="0"/>
              <a:t>‘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3ADF-890A-45BB-AB6E-7A278EA9A6CA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17</a:t>
            </a:fld>
            <a:endParaRPr lang="de-DE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8" y="1280716"/>
            <a:ext cx="7985759" cy="5577284"/>
          </a:xfrm>
        </p:spPr>
      </p:pic>
    </p:spTree>
    <p:extLst>
      <p:ext uri="{BB962C8B-B14F-4D97-AF65-F5344CB8AC3E}">
        <p14:creationId xmlns:p14="http://schemas.microsoft.com/office/powerpoint/2010/main" val="4196685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AA76214-C7A5-47D2-B283-84A7FFB4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– </a:t>
            </a:r>
            <a:r>
              <a:rPr lang="de-DE" dirty="0" err="1"/>
              <a:t>Number</a:t>
            </a:r>
            <a:r>
              <a:rPr lang="de-DE" dirty="0"/>
              <a:t>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F28EBB3-1574-4B6E-B727-B801A3341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Here</a:t>
            </a:r>
            <a:r>
              <a:rPr lang="de-DE" dirty="0" smtClean="0"/>
              <a:t>, </a:t>
            </a:r>
            <a:r>
              <a:rPr lang="de-DE" dirty="0" err="1" smtClean="0"/>
              <a:t>assume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Embedder</a:t>
            </a:r>
            <a:r>
              <a:rPr lang="de-DE" dirty="0" smtClean="0"/>
              <a:t> </a:t>
            </a:r>
            <a:r>
              <a:rPr lang="de-DE" dirty="0"/>
              <a:t>&amp; </a:t>
            </a:r>
            <a:r>
              <a:rPr lang="de-DE" dirty="0" err="1"/>
              <a:t>detector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seed</a:t>
            </a:r>
            <a:r>
              <a:rPr lang="de-DE" dirty="0"/>
              <a:t>, </a:t>
            </a:r>
            <a:r>
              <a:rPr lang="de-DE" dirty="0" err="1"/>
              <a:t>attacker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different </a:t>
            </a:r>
            <a:r>
              <a:rPr lang="de-DE" dirty="0" err="1"/>
              <a:t>one</a:t>
            </a:r>
            <a:r>
              <a:rPr lang="de-DE" dirty="0"/>
              <a:t> </a:t>
            </a:r>
          </a:p>
          <a:p>
            <a:r>
              <a:rPr lang="de-DE" dirty="0" err="1" smtClean="0"/>
              <a:t>Annie‘s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(DCT </a:t>
            </a:r>
            <a:r>
              <a:rPr lang="de-DE" dirty="0" err="1" smtClean="0"/>
              <a:t>coeff</a:t>
            </a:r>
            <a:r>
              <a:rPr lang="de-DE" dirty="0" smtClean="0"/>
              <a:t> </a:t>
            </a:r>
            <a:r>
              <a:rPr lang="de-DE" dirty="0" err="1" smtClean="0"/>
              <a:t>differences</a:t>
            </a:r>
            <a:r>
              <a:rPr lang="de-DE" dirty="0" smtClean="0"/>
              <a:t> &amp; </a:t>
            </a:r>
            <a:r>
              <a:rPr lang="de-DE" dirty="0" err="1" smtClean="0"/>
              <a:t>averages</a:t>
            </a:r>
            <a:r>
              <a:rPr lang="de-DE" dirty="0" smtClean="0"/>
              <a:t>, </a:t>
            </a:r>
            <a:r>
              <a:rPr lang="de-DE" dirty="0" err="1" smtClean="0"/>
              <a:t>pixel</a:t>
            </a:r>
            <a:r>
              <a:rPr lang="de-DE" dirty="0" smtClean="0"/>
              <a:t> </a:t>
            </a:r>
            <a:r>
              <a:rPr lang="de-DE" dirty="0" err="1" smtClean="0"/>
              <a:t>difference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average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C060592-5524-4BCD-ABA8-3AD20F7DC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85F5-F4E9-490C-B409-84F6FB719D3B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424D96F-D3D5-42F2-A3C9-C6C7C7C3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2BEA6FFB-F54F-47F0-8FEB-A7C242CA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557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AA76214-C7A5-47D2-B283-84A7FFB4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– </a:t>
            </a:r>
            <a:r>
              <a:rPr lang="de-DE" dirty="0" err="1"/>
              <a:t>Number</a:t>
            </a:r>
            <a:r>
              <a:rPr lang="de-DE" dirty="0"/>
              <a:t>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F28EBB3-1574-4B6E-B727-B801A3341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Sarah‘s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(</a:t>
            </a:r>
            <a:r>
              <a:rPr lang="de-DE" dirty="0" err="1" smtClean="0"/>
              <a:t>Similarity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,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successful</a:t>
            </a:r>
            <a:r>
              <a:rPr lang="de-DE" dirty="0" smtClean="0"/>
              <a:t> </a:t>
            </a:r>
            <a:r>
              <a:rPr lang="de-DE" dirty="0" err="1" smtClean="0"/>
              <a:t>attacks</a:t>
            </a:r>
            <a:r>
              <a:rPr lang="de-DE" dirty="0" smtClean="0"/>
              <a:t>.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modified</a:t>
            </a:r>
            <a:r>
              <a:rPr lang="de-DE" dirty="0" smtClean="0"/>
              <a:t> </a:t>
            </a:r>
            <a:r>
              <a:rPr lang="de-DE" dirty="0" err="1" smtClean="0"/>
              <a:t>pixels</a:t>
            </a:r>
            <a:r>
              <a:rPr lang="de-DE" dirty="0" smtClean="0"/>
              <a:t>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C060592-5524-4BCD-ABA8-3AD20F7DC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85F5-F4E9-490C-B409-84F6FB719D3B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424D96F-D3D5-42F2-A3C9-C6C7C7C3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2BEA6FFB-F54F-47F0-8FEB-A7C242CA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42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B06B0-EB9B-47EB-87FD-D32F23F1AF9B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834" y="2607734"/>
            <a:ext cx="7188033" cy="278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73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Analysis – File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Original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 smtClean="0"/>
              <a:t>others</a:t>
            </a:r>
            <a:endParaRPr lang="de-DE" dirty="0" smtClean="0"/>
          </a:p>
          <a:p>
            <a:r>
              <a:rPr lang="de-DE" dirty="0" err="1"/>
              <a:t>Fake</a:t>
            </a:r>
            <a:r>
              <a:rPr lang="de-DE" dirty="0"/>
              <a:t> c same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s (</a:t>
            </a: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smtClean="0"/>
              <a:t>-1 KB)</a:t>
            </a:r>
            <a:endParaRPr lang="de-DE" dirty="0"/>
          </a:p>
          <a:p>
            <a:r>
              <a:rPr lang="de-DE" dirty="0" err="1" smtClean="0"/>
              <a:t>Fake</a:t>
            </a:r>
            <a:r>
              <a:rPr lang="de-DE" dirty="0" smtClean="0"/>
              <a:t> </a:t>
            </a:r>
            <a:r>
              <a:rPr lang="de-DE" dirty="0"/>
              <a:t>s same </a:t>
            </a:r>
            <a:r>
              <a:rPr lang="de-DE" dirty="0" err="1"/>
              <a:t>size</a:t>
            </a:r>
            <a:r>
              <a:rPr lang="de-DE" dirty="0"/>
              <a:t>  </a:t>
            </a:r>
            <a:r>
              <a:rPr lang="de-DE" dirty="0" err="1"/>
              <a:t>as</a:t>
            </a:r>
            <a:r>
              <a:rPr lang="de-DE" dirty="0"/>
              <a:t> fake </a:t>
            </a:r>
            <a:r>
              <a:rPr lang="de-DE" dirty="0" smtClean="0"/>
              <a:t>c</a:t>
            </a:r>
          </a:p>
          <a:p>
            <a:endParaRPr lang="de-DE" dirty="0"/>
          </a:p>
          <a:p>
            <a:r>
              <a:rPr lang="de-DE" dirty="0" smtClean="0"/>
              <a:t>First </a:t>
            </a:r>
            <a:r>
              <a:rPr lang="de-DE" dirty="0" err="1" smtClean="0"/>
              <a:t>compression</a:t>
            </a:r>
            <a:r>
              <a:rPr lang="de-DE" dirty="0" smtClean="0"/>
              <a:t>: Loss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&amp; </a:t>
            </a:r>
            <a:r>
              <a:rPr lang="de-DE" dirty="0" err="1" smtClean="0"/>
              <a:t>metadata</a:t>
            </a:r>
            <a:endParaRPr lang="de-DE" dirty="0" smtClean="0"/>
          </a:p>
          <a:p>
            <a:r>
              <a:rPr lang="de-DE" dirty="0" err="1" smtClean="0"/>
              <a:t>Attacker</a:t>
            </a:r>
            <a:r>
              <a:rPr lang="de-DE" dirty="0" smtClean="0"/>
              <a:t> </a:t>
            </a:r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watermarked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-&gt; same </a:t>
            </a:r>
            <a:r>
              <a:rPr lang="de-DE" dirty="0" err="1" smtClean="0"/>
              <a:t>size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87F06-656F-447B-A0B7-AD86FB95B827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6937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FC472CA-EDE2-4235-A6FD-CD03BD7A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-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de-DE" baseline="30000" dirty="0"/>
              <a:t>2 </a:t>
            </a:r>
            <a:r>
              <a:rPr lang="de-DE" dirty="0"/>
              <a:t>Test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5123396D-1C68-4B91-A1F4-3A984DFC2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embed</a:t>
            </a:r>
            <a:r>
              <a:rPr lang="de-DE" dirty="0" smtClean="0"/>
              <a:t> {0,1} I </a:t>
            </a:r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think</a:t>
            </a:r>
            <a:r>
              <a:rPr lang="de-DE" dirty="0" smtClean="0"/>
              <a:t> </a:t>
            </a: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necessary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075B7A4-75C7-44EE-99F8-C4CB46581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F355-7CD2-47B8-8C96-9DB5EDE8126F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DA708CB1-7976-45DD-BEE3-F28C20F7C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F6744D76-344B-42EC-8C0E-35973ADC9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7726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D6F122D-04D3-4B4B-BF6F-7396F816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- Fidelity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xmlns="" id="{85348CF9-8415-46FB-ABE6-2E4BD705CC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fontAlgn="base"/>
                <a:r>
                  <a:rPr lang="en-US" dirty="0" smtClean="0"/>
                  <a:t>Standard: </a:t>
                </a:r>
                <a:r>
                  <a:rPr lang="en-US" b="1" dirty="0"/>
                  <a:t>P</a:t>
                </a:r>
                <a:r>
                  <a:rPr lang="en-US" dirty="0"/>
                  <a:t>eak </a:t>
                </a:r>
                <a:r>
                  <a:rPr lang="en-US" b="1" dirty="0"/>
                  <a:t>s</a:t>
                </a:r>
                <a:r>
                  <a:rPr lang="en-US" dirty="0"/>
                  <a:t>ignal to </a:t>
                </a:r>
                <a:r>
                  <a:rPr lang="en-US" b="1" dirty="0"/>
                  <a:t>n</a:t>
                </a:r>
                <a:r>
                  <a:rPr lang="en-US" dirty="0"/>
                  <a:t>oise </a:t>
                </a:r>
                <a:r>
                  <a:rPr lang="en-US" b="1" dirty="0"/>
                  <a:t>r</a:t>
                </a:r>
                <a:r>
                  <a:rPr lang="en-US" dirty="0"/>
                  <a:t>atio</a:t>
                </a:r>
              </a:p>
              <a:p>
                <a:pPr fontAlgn="base"/>
                <a:r>
                  <a:rPr lang="en-US" dirty="0"/>
                  <a:t>The higher the PSNR, the better the </a:t>
                </a:r>
                <a:r>
                  <a:rPr lang="en-US" dirty="0" smtClean="0"/>
                  <a:t>quality [3]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𝑃𝑆𝑁𝑅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</m:den>
                        </m:f>
                        <m:r>
                          <a:rPr lang="de-DE" i="1">
                            <a:latin typeface="Cambria Math" panose="02040503050406030204" pitchFamily="18" charset="0"/>
                          </a:rPr>
                          <m:t>𝑑𝐵</m:t>
                        </m:r>
                      </m:e>
                    </m:func>
                  </m:oMath>
                </a14:m>
                <a:endParaRPr lang="de-DE" b="0" dirty="0" smtClean="0"/>
              </a:p>
              <a:p>
                <a:r>
                  <a:rPr lang="de-DE" dirty="0" err="1" smtClean="0"/>
                  <a:t>Results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here</a:t>
                </a:r>
                <a:r>
                  <a:rPr lang="de-DE" dirty="0" smtClean="0"/>
                  <a:t> per </a:t>
                </a:r>
                <a:r>
                  <a:rPr lang="de-DE" dirty="0" err="1" smtClean="0"/>
                  <a:t>category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average</a:t>
                </a:r>
                <a:r>
                  <a:rPr lang="de-DE" dirty="0" smtClean="0"/>
                  <a:t> min </a:t>
                </a:r>
                <a:r>
                  <a:rPr lang="de-DE" dirty="0" err="1" smtClean="0"/>
                  <a:t>max</a:t>
                </a:r>
                <a:r>
                  <a:rPr lang="de-DE" dirty="0" smtClean="0"/>
                  <a:t>, total </a:t>
                </a:r>
                <a:r>
                  <a:rPr lang="de-DE" dirty="0" err="1" smtClean="0"/>
                  <a:t>average</a:t>
                </a:r>
                <a:endParaRPr lang="de-DE" b="0" dirty="0" smtClean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xmlns="" id="{85348CF9-8415-46FB-ABE6-2E4BD705CC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47E04FA1-AA90-42B2-AD1F-2B4E454D4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9E5D-18D0-409E-8FB5-72498A556B16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5DCB18D2-C16C-4B2E-99D6-9D9381E4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ABE4055-AB35-45E2-80AB-F5002714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7146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83D2841-A15E-4462-801B-C4537B52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- </a:t>
            </a:r>
            <a:r>
              <a:rPr lang="de-DE" dirty="0" err="1"/>
              <a:t>Histograms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4CBE42C-770B-48F4-9302-D7B1D2401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Annie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2DEE22DF-4C37-42B5-BEEC-84929F29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799D-0773-4004-A6F7-E1F8AD42BA87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004CB811-C248-41FC-BFFE-61EAE6820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1D468D8A-D918-4891-A904-1C654379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102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607CB05-F723-4C8A-B4F6-B4AFC721A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- </a:t>
            </a:r>
            <a:r>
              <a:rPr lang="de-DE" dirty="0" err="1"/>
              <a:t>Robustness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09D0991-27A8-4025-81AA-C0B6C8B19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Gerrit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DF51460B-9B6B-4D6E-B454-0B13F736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ADA4-8A1E-48CE-99F6-A1CECB53FD7F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C1981B0C-3B8C-4749-8648-65AB91EC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4358B513-3049-4E31-96A9-442D61A2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5263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Analysis – </a:t>
            </a:r>
            <a:r>
              <a:rPr lang="de-DE" dirty="0" err="1" smtClean="0"/>
              <a:t>Varying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key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Sarah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52CA6-BC77-4B50-9670-F4FF96CC585E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782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C71874B-364B-45F5-8448-6DD385555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– </a:t>
            </a:r>
            <a:r>
              <a:rPr lang="de-DE" dirty="0" err="1"/>
              <a:t>Watermark</a:t>
            </a:r>
            <a:r>
              <a:rPr lang="de-DE" dirty="0"/>
              <a:t> </a:t>
            </a:r>
            <a:r>
              <a:rPr lang="de-DE" dirty="0" err="1"/>
              <a:t>Lengths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9F5E885-7833-4456-979A-A071FC17E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Sarah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336F146F-36C9-4EC5-9408-B8A216518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1635-43A6-4435-A2B1-B1BE90EF67CB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6D283E2B-A889-42D1-8D34-85107072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F6C02287-AD2E-44F4-B4E2-C8D735D4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748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Summary &amp;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safe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Rightful</a:t>
            </a:r>
            <a:r>
              <a:rPr lang="de-DE" dirty="0"/>
              <a:t> Ownership Problem &amp;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Attacker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multiple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?</a:t>
            </a:r>
          </a:p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safe</a:t>
            </a:r>
            <a:r>
              <a:rPr lang="de-DE" dirty="0"/>
              <a:t> in </a:t>
            </a:r>
            <a:r>
              <a:rPr lang="de-DE" dirty="0" err="1"/>
              <a:t>general</a:t>
            </a:r>
            <a:r>
              <a:rPr lang="de-DE" dirty="0"/>
              <a:t>/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attacks</a:t>
            </a:r>
            <a:r>
              <a:rPr lang="de-DE" dirty="0"/>
              <a:t>?</a:t>
            </a:r>
          </a:p>
          <a:p>
            <a:r>
              <a:rPr lang="de-DE" dirty="0" err="1"/>
              <a:t>Strengths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weaknesses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wm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/</a:t>
            </a:r>
            <a:r>
              <a:rPr lang="de-DE" dirty="0" err="1"/>
              <a:t>limitations</a:t>
            </a:r>
            <a:endParaRPr lang="de-DE" dirty="0"/>
          </a:p>
          <a:p>
            <a:r>
              <a:rPr lang="de-DE" dirty="0"/>
              <a:t>Etc.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CEE0D-6705-4CC0-8D5F-FF6F3FE04351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958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13111" y="640081"/>
            <a:ext cx="5138808" cy="3352473"/>
          </a:xfrm>
          <a:noFill/>
        </p:spPr>
        <p:txBody>
          <a:bodyPr>
            <a:normAutofit/>
          </a:bodyPr>
          <a:lstStyle/>
          <a:p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413110" y="4157147"/>
            <a:ext cx="5138809" cy="2060774"/>
          </a:xfrm>
          <a:noFill/>
        </p:spPr>
        <p:txBody>
          <a:bodyPr>
            <a:normAutofit/>
          </a:bodyPr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913D8DA-B72B-46FB-9E5D-656A0EB0A4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2" y="-1"/>
            <a:ext cx="6107584" cy="6861717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26">
            <a:extLst>
              <a:ext uri="{FF2B5EF4-FFF2-40B4-BE49-F238E27FC236}">
                <a16:creationId xmlns:a16="http://schemas.microsoft.com/office/drawing/2014/main" xmlns="" id="{63CDDC8E-3FD0-4545-A664-7661835B45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6745" y="640080"/>
            <a:ext cx="480917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7012647C-B770-46C7-A2C4-4F3CC8120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66500" y="1344157"/>
            <a:ext cx="4169664" cy="4169664"/>
          </a:xfrm>
          <a:prstGeom prst="rect">
            <a:avLst/>
          </a:prstGeom>
          <a:effectLst/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45858" y="6356350"/>
            <a:ext cx="5461724" cy="365125"/>
          </a:xfrm>
          <a:noFill/>
        </p:spPr>
        <p:txBody>
          <a:bodyPr>
            <a:normAutofit/>
          </a:bodyPr>
          <a:lstStyle/>
          <a:p>
            <a:pPr algn="l"/>
            <a:endParaRPr lang="de-DE">
              <a:solidFill>
                <a:srgbClr val="404040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995684" y="6356350"/>
            <a:ext cx="2663801" cy="365125"/>
          </a:xfrm>
          <a:noFill/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A3FB193-2B16-4358-BE54-B64F1A382B08}" type="datetime1">
              <a:rPr lang="de-DE" smtClean="0"/>
              <a:pPr algn="r">
                <a:spcAft>
                  <a:spcPts val="600"/>
                </a:spcAft>
              </a:pPr>
              <a:t>17.09.2019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49470" y="6356350"/>
            <a:ext cx="68932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1A59CD77-CAB0-4B8E-89CD-FC7476DE0784}" type="slidenum">
              <a:rPr lang="de-DE" smtClean="0"/>
              <a:pPr algn="l">
                <a:spcAft>
                  <a:spcPts val="600"/>
                </a:spcAft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040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fontAlgn="base"/>
            <a:r>
              <a:rPr lang="de-DE" sz="2000" dirty="0" smtClean="0"/>
              <a:t>[1] </a:t>
            </a:r>
            <a:r>
              <a:rPr lang="de-DE" sz="2000" dirty="0" err="1" smtClean="0"/>
              <a:t>Lecture</a:t>
            </a:r>
            <a:r>
              <a:rPr lang="de-DE" sz="2000" dirty="0" smtClean="0"/>
              <a:t> </a:t>
            </a:r>
            <a:r>
              <a:rPr lang="de-DE" sz="2000" dirty="0" err="1"/>
              <a:t>notes</a:t>
            </a:r>
            <a:r>
              <a:rPr lang="de-DE" sz="2000" dirty="0"/>
              <a:t> „Digital </a:t>
            </a:r>
            <a:r>
              <a:rPr lang="de-DE" sz="2000" dirty="0" err="1"/>
              <a:t>Watermarking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Steganography</a:t>
            </a:r>
            <a:r>
              <a:rPr lang="de-DE" sz="2000" dirty="0"/>
              <a:t> </a:t>
            </a:r>
            <a:r>
              <a:rPr lang="de-DE" sz="2000" dirty="0" err="1"/>
              <a:t>SoSe</a:t>
            </a:r>
            <a:r>
              <a:rPr lang="de-DE" sz="2000" dirty="0"/>
              <a:t> 2019“, Andreas </a:t>
            </a:r>
            <a:r>
              <a:rPr lang="de-DE" sz="2000" dirty="0" err="1"/>
              <a:t>Jakoby</a:t>
            </a:r>
            <a:r>
              <a:rPr lang="de-DE" sz="2000" dirty="0"/>
              <a:t>, Bauhaus University Weimar</a:t>
            </a:r>
          </a:p>
          <a:p>
            <a:pPr fontAlgn="base"/>
            <a:r>
              <a:rPr lang="de-DE" sz="2000" dirty="0" smtClean="0"/>
              <a:t>[2] </a:t>
            </a:r>
            <a:r>
              <a:rPr lang="de-DE" sz="2000" dirty="0" err="1" smtClean="0"/>
              <a:t>Craver</a:t>
            </a:r>
            <a:r>
              <a:rPr lang="de-DE" sz="2000" dirty="0"/>
              <a:t>, Scott &amp; </a:t>
            </a:r>
            <a:r>
              <a:rPr lang="de-DE" sz="2000" dirty="0" err="1"/>
              <a:t>Memon</a:t>
            </a:r>
            <a:r>
              <a:rPr lang="de-DE" sz="2000" dirty="0"/>
              <a:t>, Nasir &amp; </a:t>
            </a:r>
            <a:r>
              <a:rPr lang="de-DE" sz="2000" dirty="0" err="1"/>
              <a:t>Yeo</a:t>
            </a:r>
            <a:r>
              <a:rPr lang="de-DE" sz="2000" dirty="0"/>
              <a:t>, </a:t>
            </a:r>
            <a:r>
              <a:rPr lang="de-DE" sz="2000" dirty="0" err="1"/>
              <a:t>Boon</a:t>
            </a:r>
            <a:r>
              <a:rPr lang="de-DE" sz="2000" dirty="0"/>
              <a:t>-Lock &amp; Yeung, Minerva. (1997). On The </a:t>
            </a:r>
            <a:r>
              <a:rPr lang="de-DE" sz="2000" dirty="0" err="1"/>
              <a:t>Invertibility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Invisible </a:t>
            </a:r>
            <a:r>
              <a:rPr lang="de-DE" sz="2000" dirty="0" err="1"/>
              <a:t>Watermarking</a:t>
            </a:r>
            <a:r>
              <a:rPr lang="de-DE" sz="2000" dirty="0"/>
              <a:t> </a:t>
            </a:r>
            <a:r>
              <a:rPr lang="de-DE" sz="2000" dirty="0" err="1"/>
              <a:t>Techniques</a:t>
            </a:r>
            <a:r>
              <a:rPr lang="de-DE" sz="2000" dirty="0"/>
              <a:t>. 1. 540 - 543 vol.1. 10.1109/ICIP.1997.647969. </a:t>
            </a:r>
          </a:p>
          <a:p>
            <a:pPr fontAlgn="base"/>
            <a:r>
              <a:rPr lang="de-DE" sz="2000" dirty="0" smtClean="0"/>
              <a:t>[3] </a:t>
            </a:r>
            <a:r>
              <a:rPr lang="de-DE" sz="2000" dirty="0" err="1" smtClean="0"/>
              <a:t>Aliwa</a:t>
            </a:r>
            <a:r>
              <a:rPr lang="de-DE" sz="2000" dirty="0"/>
              <a:t>, </a:t>
            </a:r>
            <a:r>
              <a:rPr lang="de-DE" sz="2000" dirty="0" err="1"/>
              <a:t>Mehemed</a:t>
            </a:r>
            <a:r>
              <a:rPr lang="de-DE" sz="2000" dirty="0"/>
              <a:t> Bashir, et al. "Fidelity </a:t>
            </a:r>
            <a:r>
              <a:rPr lang="de-DE" sz="2000" dirty="0" err="1"/>
              <a:t>and</a:t>
            </a:r>
            <a:r>
              <a:rPr lang="de-DE" sz="2000" dirty="0"/>
              <a:t> Robust Digital </a:t>
            </a:r>
            <a:r>
              <a:rPr lang="de-DE" sz="2000" dirty="0" err="1"/>
              <a:t>Watermarking</a:t>
            </a:r>
            <a:r>
              <a:rPr lang="de-DE" sz="2000" dirty="0"/>
              <a:t> </a:t>
            </a:r>
            <a:r>
              <a:rPr lang="de-DE" sz="2000" dirty="0" err="1"/>
              <a:t>Adaptively</a:t>
            </a:r>
            <a:r>
              <a:rPr lang="de-DE" sz="2000" dirty="0"/>
              <a:t> Pixel </a:t>
            </a:r>
            <a:r>
              <a:rPr lang="de-DE" sz="2000" dirty="0" err="1"/>
              <a:t>based</a:t>
            </a:r>
            <a:r>
              <a:rPr lang="de-DE" sz="2000" dirty="0"/>
              <a:t> on Medial </a:t>
            </a:r>
            <a:r>
              <a:rPr lang="de-DE" sz="2000" dirty="0" err="1"/>
              <a:t>Pyramid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Embedding Error Gray </a:t>
            </a:r>
            <a:r>
              <a:rPr lang="de-DE" sz="2000" dirty="0" err="1"/>
              <a:t>Scale</a:t>
            </a:r>
            <a:r>
              <a:rPr lang="de-DE" sz="2000" dirty="0"/>
              <a:t> Images." </a:t>
            </a:r>
            <a:r>
              <a:rPr lang="de-DE" sz="2000" i="1" dirty="0"/>
              <a:t>International Journal </a:t>
            </a:r>
            <a:r>
              <a:rPr lang="de-DE" sz="2000" i="1" dirty="0" err="1"/>
              <a:t>of</a:t>
            </a:r>
            <a:r>
              <a:rPr lang="de-DE" sz="2000" i="1" dirty="0"/>
              <a:t> Computer Science </a:t>
            </a:r>
            <a:r>
              <a:rPr lang="de-DE" sz="2000" i="1" dirty="0" err="1"/>
              <a:t>and</a:t>
            </a:r>
            <a:r>
              <a:rPr lang="de-DE" sz="2000" i="1" dirty="0"/>
              <a:t> Network Security</a:t>
            </a:r>
            <a:r>
              <a:rPr lang="de-DE" sz="2000" dirty="0"/>
              <a:t> 10.6 (2010): 284-314.</a:t>
            </a:r>
          </a:p>
          <a:p>
            <a:pPr fontAlgn="base"/>
            <a:r>
              <a:rPr lang="de-DE" sz="2000" dirty="0"/>
              <a:t>Code: Python 3, </a:t>
            </a:r>
            <a:r>
              <a:rPr lang="de-DE" sz="2000" dirty="0" err="1"/>
              <a:t>Numpy</a:t>
            </a:r>
            <a:r>
              <a:rPr lang="de-DE" sz="2000" dirty="0"/>
              <a:t> 1.16, </a:t>
            </a:r>
            <a:r>
              <a:rPr lang="de-DE" sz="2000" dirty="0" err="1"/>
              <a:t>matplotlib</a:t>
            </a:r>
            <a:r>
              <a:rPr lang="de-DE" sz="2000" dirty="0"/>
              <a:t> 3</a:t>
            </a:r>
          </a:p>
          <a:p>
            <a:pPr fontAlgn="base"/>
            <a:r>
              <a:rPr lang="de-DE" sz="2000" dirty="0"/>
              <a:t>Images: private, textures.com, rawpixel.com, newevolutionsdesign.com, desktopimages.org, </a:t>
            </a:r>
            <a:r>
              <a:rPr lang="de-DE" sz="2000" dirty="0" err="1"/>
              <a:t>wikipedia</a:t>
            </a:r>
            <a:endParaRPr lang="de-DE" sz="20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B585-5E70-4EE4-B161-23F1DD3D45C7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11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Interpretation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/>
              <a:t>Implement</a:t>
            </a:r>
            <a:r>
              <a:rPr lang="de-DE" dirty="0"/>
              <a:t> 3 </a:t>
            </a:r>
            <a:r>
              <a:rPr lang="de-DE" dirty="0" err="1"/>
              <a:t>algorithms</a:t>
            </a:r>
            <a:r>
              <a:rPr lang="de-DE" dirty="0"/>
              <a:t>: </a:t>
            </a:r>
            <a:r>
              <a:rPr lang="de-DE" dirty="0" err="1"/>
              <a:t>Embedder</a:t>
            </a:r>
            <a:r>
              <a:rPr lang="de-DE" dirty="0"/>
              <a:t>, </a:t>
            </a:r>
            <a:r>
              <a:rPr lang="de-DE" dirty="0" err="1"/>
              <a:t>Attacker</a:t>
            </a:r>
            <a:r>
              <a:rPr lang="de-DE" dirty="0"/>
              <a:t>, </a:t>
            </a:r>
            <a:r>
              <a:rPr lang="de-DE" dirty="0" err="1"/>
              <a:t>Detector</a:t>
            </a:r>
            <a:endParaRPr lang="de-DE" dirty="0"/>
          </a:p>
          <a:p>
            <a:pPr lvl="1"/>
            <a:r>
              <a:rPr lang="de-DE" dirty="0" err="1"/>
              <a:t>Embedder</a:t>
            </a:r>
            <a:r>
              <a:rPr lang="de-DE" dirty="0"/>
              <a:t>: </a:t>
            </a:r>
            <a:r>
              <a:rPr lang="de-DE" dirty="0" err="1" smtClean="0"/>
              <a:t>follows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/>
              <a:t>algorithm</a:t>
            </a:r>
            <a:r>
              <a:rPr lang="de-DE" dirty="0"/>
              <a:t>, but </a:t>
            </a:r>
            <a:r>
              <a:rPr lang="de-DE" dirty="0" err="1"/>
              <a:t>embed</a:t>
            </a:r>
            <a:r>
              <a:rPr lang="de-DE" dirty="0"/>
              <a:t> </a:t>
            </a:r>
            <a:r>
              <a:rPr lang="de-DE" dirty="0" err="1"/>
              <a:t>watermark</a:t>
            </a:r>
            <a:r>
              <a:rPr lang="de-DE" dirty="0"/>
              <a:t> on a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(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BBS)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corner</a:t>
            </a:r>
            <a:r>
              <a:rPr lang="de-DE" dirty="0"/>
              <a:t> DCT </a:t>
            </a:r>
            <a:r>
              <a:rPr lang="de-DE" dirty="0" err="1"/>
              <a:t>coefficients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Cb-colour</a:t>
            </a:r>
            <a:r>
              <a:rPr lang="de-DE" dirty="0"/>
              <a:t> </a:t>
            </a:r>
            <a:r>
              <a:rPr lang="de-DE" dirty="0" err="1"/>
              <a:t>channel</a:t>
            </a:r>
            <a:endParaRPr lang="de-DE" dirty="0"/>
          </a:p>
          <a:p>
            <a:pPr lvl="1"/>
            <a:r>
              <a:rPr lang="de-DE" dirty="0" err="1"/>
              <a:t>Detector</a:t>
            </a:r>
            <a:r>
              <a:rPr lang="de-DE" dirty="0"/>
              <a:t>: Takes </a:t>
            </a:r>
            <a:r>
              <a:rPr lang="de-DE" dirty="0" err="1"/>
              <a:t>watermarked</a:t>
            </a:r>
            <a:r>
              <a:rPr lang="de-DE" dirty="0"/>
              <a:t> &amp; original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computes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de-DE" dirty="0"/>
          </a:p>
          <a:p>
            <a:pPr lvl="1"/>
            <a:r>
              <a:rPr lang="de-DE" dirty="0" err="1"/>
              <a:t>Attacker</a:t>
            </a:r>
            <a:r>
              <a:rPr lang="de-DE" dirty="0"/>
              <a:t>: </a:t>
            </a:r>
            <a:r>
              <a:rPr lang="de-DE" dirty="0" err="1" smtClean="0"/>
              <a:t>follows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, </a:t>
            </a:r>
            <a:r>
              <a:rPr lang="de-DE" dirty="0" err="1" smtClean="0"/>
              <a:t>tries</a:t>
            </a:r>
            <a:r>
              <a:rPr lang="de-DE" dirty="0" smtClean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embed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watermark</a:t>
            </a:r>
            <a:endParaRPr lang="de-DE" dirty="0"/>
          </a:p>
          <a:p>
            <a:r>
              <a:rPr lang="de-DE" dirty="0"/>
              <a:t>Analysis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Watermarking</a:t>
            </a:r>
            <a:r>
              <a:rPr lang="de-DE" dirty="0"/>
              <a:t> System</a:t>
            </a:r>
          </a:p>
          <a:p>
            <a:pPr lvl="1"/>
            <a:r>
              <a:rPr lang="de-DE" dirty="0" err="1"/>
              <a:t>Rightful</a:t>
            </a:r>
            <a:r>
              <a:rPr lang="de-DE" dirty="0"/>
              <a:t> Ownership Problem (Multiple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watermarked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) </a:t>
            </a:r>
          </a:p>
          <a:p>
            <a:pPr lvl="1"/>
            <a:r>
              <a:rPr lang="de-DE" dirty="0" err="1" smtClean="0"/>
              <a:t>Robustness</a:t>
            </a:r>
            <a:endParaRPr lang="de-DE" dirty="0" smtClean="0"/>
          </a:p>
          <a:p>
            <a:pPr lvl="1"/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/>
          </a:p>
          <a:p>
            <a:r>
              <a:rPr lang="de-DE" dirty="0"/>
              <a:t>Python </a:t>
            </a:r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52DF4-4134-4E04-B558-33FBB746CAE9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60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Embedder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Input: c, w, </a:t>
            </a:r>
            <a:r>
              <a:rPr lang="el-GR" dirty="0" smtClean="0"/>
              <a:t>α</a:t>
            </a:r>
            <a:r>
              <a:rPr lang="de-DE" dirty="0" smtClean="0"/>
              <a:t>, </a:t>
            </a:r>
            <a:r>
              <a:rPr lang="de-DE" dirty="0" err="1" smtClean="0"/>
              <a:t>key</a:t>
            </a:r>
            <a:r>
              <a:rPr lang="de-DE" dirty="0" smtClean="0"/>
              <a:t>, Output: 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hashImage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jpgDCT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getBBSPath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Embed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w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</a:t>
            </a:r>
            <a:r>
              <a:rPr lang="de-DE" baseline="-25000" dirty="0" smtClean="0"/>
              <a:t>i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0: d</a:t>
            </a:r>
            <a:r>
              <a:rPr lang="de-DE" baseline="-25000" dirty="0" smtClean="0"/>
              <a:t>i 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d</a:t>
            </a:r>
            <a:r>
              <a:rPr lang="de-DE" baseline="-25000" dirty="0" smtClean="0"/>
              <a:t>i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(1+</a:t>
            </a:r>
            <a:r>
              <a:rPr lang="el-G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α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de-DE" sz="2000" baseline="-25000" dirty="0" err="1" smtClean="0"/>
              <a:t>i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de-DE" baseline="-25000" dirty="0" smtClean="0"/>
              <a:t>i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de-DE" baseline="-25000" dirty="0" smtClean="0"/>
              <a:t>i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+ (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1-</a:t>
            </a:r>
            <a:r>
              <a:rPr lang="el-G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α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de-DE" sz="2000" baseline="-25000" dirty="0" err="1"/>
              <a:t>i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 =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inverseJpgDCT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EBB3-8A50-47F5-B62B-39BE2A930B15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652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Attacker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EBB3-8A50-47F5-B62B-39BE2A930B15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86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Pseudocode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endParaRPr lang="de-DE" dirty="0"/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explanations</a:t>
            </a:r>
            <a:r>
              <a:rPr lang="de-DE" dirty="0"/>
              <a:t> </a:t>
            </a:r>
            <a:r>
              <a:rPr lang="de-DE" dirty="0" err="1"/>
              <a:t>maybe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EBB3-8A50-47F5-B62B-39BE2A930B15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9155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– More Details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BBS PRNG </a:t>
            </a:r>
            <a:r>
              <a:rPr lang="de-DE" dirty="0" err="1" smtClean="0"/>
              <a:t>generates</a:t>
            </a:r>
            <a:r>
              <a:rPr lang="de-DE" dirty="0" smtClean="0"/>
              <a:t> a </a:t>
            </a:r>
            <a:r>
              <a:rPr lang="de-DE" dirty="0" err="1" smtClean="0"/>
              <a:t>path</a:t>
            </a:r>
            <a:r>
              <a:rPr lang="de-DE" dirty="0" smtClean="0"/>
              <a:t> </a:t>
            </a:r>
            <a:r>
              <a:rPr lang="de-DE" dirty="0" err="1" smtClean="0"/>
              <a:t>along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upper</a:t>
            </a:r>
            <a:r>
              <a:rPr lang="de-DE" dirty="0" smtClean="0"/>
              <a:t> </a:t>
            </a:r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corner</a:t>
            </a:r>
            <a:r>
              <a:rPr lang="de-DE" dirty="0" smtClean="0"/>
              <a:t> DCT </a:t>
            </a:r>
            <a:r>
              <a:rPr lang="de-DE" dirty="0" err="1" smtClean="0"/>
              <a:t>coefficients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8x8 </a:t>
            </a:r>
            <a:r>
              <a:rPr lang="de-DE" dirty="0" err="1" smtClean="0"/>
              <a:t>blocks</a:t>
            </a:r>
            <a:endParaRPr lang="de-DE" dirty="0" smtClean="0"/>
          </a:p>
          <a:p>
            <a:r>
              <a:rPr lang="de-DE" dirty="0" err="1" smtClean="0"/>
              <a:t>Used</a:t>
            </a:r>
            <a:r>
              <a:rPr lang="de-DE" dirty="0" smtClean="0"/>
              <a:t> in all 3 </a:t>
            </a:r>
            <a:r>
              <a:rPr lang="de-DE" dirty="0" err="1" smtClean="0"/>
              <a:t>algorithms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prevent</a:t>
            </a:r>
            <a:r>
              <a:rPr lang="de-DE" dirty="0" smtClean="0"/>
              <a:t> </a:t>
            </a:r>
            <a:r>
              <a:rPr lang="de-DE" dirty="0" err="1" smtClean="0"/>
              <a:t>division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0</a:t>
            </a:r>
          </a:p>
          <a:p>
            <a:pPr lvl="1"/>
            <a:r>
              <a:rPr lang="de-DE" dirty="0" smtClean="0"/>
              <a:t>Not </a:t>
            </a:r>
            <a:r>
              <a:rPr lang="de-DE" dirty="0" err="1" smtClean="0"/>
              <a:t>really</a:t>
            </a:r>
            <a:r>
              <a:rPr lang="de-DE" dirty="0" smtClean="0"/>
              <a:t> </a:t>
            </a:r>
            <a:r>
              <a:rPr lang="de-DE" dirty="0" err="1" smtClean="0"/>
              <a:t>realistic</a:t>
            </a:r>
            <a:r>
              <a:rPr lang="de-DE" dirty="0" smtClean="0"/>
              <a:t> (</a:t>
            </a:r>
            <a:r>
              <a:rPr lang="de-DE" dirty="0" err="1" smtClean="0"/>
              <a:t>would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all </a:t>
            </a:r>
            <a:r>
              <a:rPr lang="de-DE" dirty="0" err="1" smtClean="0"/>
              <a:t>know</a:t>
            </a:r>
            <a:r>
              <a:rPr lang="de-DE" dirty="0" smtClean="0"/>
              <a:t>? Not </a:t>
            </a:r>
            <a:r>
              <a:rPr lang="de-DE" dirty="0" err="1" smtClean="0"/>
              <a:t>really</a:t>
            </a:r>
            <a:r>
              <a:rPr lang="de-DE" dirty="0" smtClean="0"/>
              <a:t>)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DCT </a:t>
            </a:r>
            <a:r>
              <a:rPr lang="de-DE" dirty="0" err="1" smtClean="0"/>
              <a:t>converts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YCrCb</a:t>
            </a:r>
            <a:r>
              <a:rPr lang="de-DE" dirty="0" smtClean="0"/>
              <a:t> &amp;IDCT back </a:t>
            </a:r>
            <a:r>
              <a:rPr lang="de-DE" dirty="0" err="1" smtClean="0"/>
              <a:t>to</a:t>
            </a:r>
            <a:r>
              <a:rPr lang="de-DE" dirty="0" smtClean="0"/>
              <a:t> RGB</a:t>
            </a:r>
          </a:p>
          <a:p>
            <a:r>
              <a:rPr lang="de-DE" dirty="0" smtClean="0"/>
              <a:t>Standard </a:t>
            </a:r>
            <a:r>
              <a:rPr lang="de-DE" dirty="0" err="1" smtClean="0"/>
              <a:t>jpg</a:t>
            </a:r>
            <a:r>
              <a:rPr lang="de-DE" dirty="0" smtClean="0"/>
              <a:t>-DCT </a:t>
            </a:r>
            <a:r>
              <a:rPr lang="de-DE" dirty="0" err="1" smtClean="0"/>
              <a:t>with</a:t>
            </a:r>
            <a:r>
              <a:rPr lang="de-DE" dirty="0" smtClean="0"/>
              <a:t> 100% </a:t>
            </a:r>
            <a:r>
              <a:rPr lang="de-DE" dirty="0" err="1" smtClean="0"/>
              <a:t>compression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Watermark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vector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random</a:t>
            </a:r>
            <a:r>
              <a:rPr lang="de-DE" dirty="0" smtClean="0"/>
              <a:t> </a:t>
            </a:r>
            <a:r>
              <a:rPr lang="de-DE" dirty="0" err="1" smtClean="0"/>
              <a:t>numbers</a:t>
            </a:r>
            <a:r>
              <a:rPr lang="de-DE" dirty="0" smtClean="0"/>
              <a:t> </a:t>
            </a:r>
            <a:r>
              <a:rPr lang="de-DE" dirty="0" err="1" smtClean="0"/>
              <a:t>drawn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N(0,1)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39A0-CFDB-410E-8427-A6C618AC6B1C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23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Evaluate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watermarking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endParaRPr lang="de-DE" dirty="0" smtClean="0"/>
          </a:p>
          <a:p>
            <a:r>
              <a:rPr lang="de-DE" dirty="0" err="1" smtClean="0"/>
              <a:t>Evaluate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&amp; </a:t>
            </a:r>
            <a:r>
              <a:rPr lang="de-DE" dirty="0" err="1" smtClean="0"/>
              <a:t>robustness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watermarking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endParaRPr lang="de-DE" dirty="0"/>
          </a:p>
          <a:p>
            <a:r>
              <a:rPr lang="de-DE" dirty="0" smtClean="0"/>
              <a:t>Find </a:t>
            </a:r>
            <a:r>
              <a:rPr lang="de-DE" dirty="0" err="1" smtClean="0"/>
              <a:t>weaknesses</a:t>
            </a:r>
            <a:r>
              <a:rPr lang="de-DE" dirty="0" smtClean="0"/>
              <a:t> &amp; </a:t>
            </a:r>
            <a:r>
              <a:rPr lang="de-DE" dirty="0" err="1" smtClean="0"/>
              <a:t>strengths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Hypotheses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Secure </a:t>
            </a:r>
            <a:r>
              <a:rPr lang="de-DE" dirty="0" err="1" smtClean="0"/>
              <a:t>iff</a:t>
            </a:r>
            <a:r>
              <a:rPr lang="de-DE" dirty="0" smtClean="0"/>
              <a:t> </a:t>
            </a:r>
            <a:r>
              <a:rPr lang="de-DE" dirty="0" err="1" smtClean="0"/>
              <a:t>keys</a:t>
            </a:r>
            <a:r>
              <a:rPr lang="de-DE" dirty="0" smtClean="0"/>
              <a:t> (BBS </a:t>
            </a:r>
            <a:r>
              <a:rPr lang="de-DE" dirty="0" err="1" smtClean="0"/>
              <a:t>parameters</a:t>
            </a:r>
            <a:r>
              <a:rPr lang="de-DE" dirty="0" smtClean="0"/>
              <a:t>) </a:t>
            </a:r>
            <a:r>
              <a:rPr lang="de-DE" dirty="0" err="1" smtClean="0"/>
              <a:t>are</a:t>
            </a:r>
            <a:r>
              <a:rPr lang="de-DE" dirty="0" smtClean="0"/>
              <a:t> different</a:t>
            </a:r>
          </a:p>
          <a:p>
            <a:pPr lvl="1"/>
            <a:r>
              <a:rPr lang="de-DE" dirty="0" smtClean="0"/>
              <a:t>Not </a:t>
            </a:r>
            <a:r>
              <a:rPr lang="de-DE" dirty="0" err="1" smtClean="0"/>
              <a:t>secure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keys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</a:t>
            </a:r>
          </a:p>
          <a:p>
            <a:pPr lvl="1"/>
            <a:r>
              <a:rPr lang="de-DE" dirty="0" smtClean="0"/>
              <a:t>Problems </a:t>
            </a:r>
            <a:r>
              <a:rPr lang="de-DE" dirty="0" err="1" smtClean="0"/>
              <a:t>when</a:t>
            </a:r>
            <a:r>
              <a:rPr lang="de-DE" dirty="0" smtClean="0"/>
              <a:t> all 3 </a:t>
            </a:r>
            <a:r>
              <a:rPr lang="de-DE" dirty="0" err="1" smtClean="0"/>
              <a:t>use</a:t>
            </a:r>
            <a:r>
              <a:rPr lang="de-DE" dirty="0" smtClean="0"/>
              <a:t> different </a:t>
            </a:r>
            <a:r>
              <a:rPr lang="de-DE" dirty="0" err="1" smtClean="0"/>
              <a:t>keys</a:t>
            </a:r>
            <a:endParaRPr lang="de-DE" dirty="0" smtClean="0"/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perceptible</a:t>
            </a:r>
            <a:r>
              <a:rPr lang="de-DE" dirty="0" smtClean="0"/>
              <a:t> </a:t>
            </a:r>
            <a:r>
              <a:rPr lang="de-DE" dirty="0" err="1" smtClean="0"/>
              <a:t>differences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c, c‘, s &amp; </a:t>
            </a:r>
            <a:r>
              <a:rPr lang="de-DE" dirty="0" err="1" smtClean="0"/>
              <a:t>s‘</a:t>
            </a:r>
            <a:endParaRPr lang="de-DE" dirty="0" smtClean="0"/>
          </a:p>
          <a:p>
            <a:pPr lvl="1"/>
            <a:r>
              <a:rPr lang="de-DE" dirty="0" smtClean="0"/>
              <a:t>Not 100% robust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485B1-CA46-471F-B10F-11A9B4F2D1B3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455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- </a:t>
            </a:r>
            <a:r>
              <a:rPr lang="de-DE" dirty="0" err="1"/>
              <a:t>Procedure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Chose </a:t>
            </a:r>
            <a:r>
              <a:rPr lang="de-DE" dirty="0" err="1" smtClean="0"/>
              <a:t>several</a:t>
            </a:r>
            <a:r>
              <a:rPr lang="de-DE" dirty="0" smtClean="0"/>
              <a:t> </a:t>
            </a:r>
            <a:r>
              <a:rPr lang="de-DE" dirty="0" err="1"/>
              <a:t>photos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features</a:t>
            </a:r>
            <a:endParaRPr lang="de-DE" dirty="0"/>
          </a:p>
          <a:p>
            <a:r>
              <a:rPr lang="de-DE" dirty="0"/>
              <a:t>Run </a:t>
            </a:r>
            <a:r>
              <a:rPr lang="de-DE" dirty="0" err="1"/>
              <a:t>the</a:t>
            </a:r>
            <a:r>
              <a:rPr lang="de-DE" dirty="0"/>
              <a:t> 3 </a:t>
            </a:r>
            <a:r>
              <a:rPr lang="de-DE" dirty="0" err="1"/>
              <a:t>algorithms</a:t>
            </a:r>
            <a:endParaRPr lang="de-DE" dirty="0"/>
          </a:p>
          <a:p>
            <a:pPr lvl="1"/>
            <a:r>
              <a:rPr lang="de-DE" dirty="0" err="1"/>
              <a:t>Vary</a:t>
            </a:r>
            <a:r>
              <a:rPr lang="de-DE" dirty="0"/>
              <a:t>: original </a:t>
            </a:r>
            <a:r>
              <a:rPr lang="de-DE" dirty="0" err="1"/>
              <a:t>images</a:t>
            </a:r>
            <a:r>
              <a:rPr lang="de-DE" dirty="0"/>
              <a:t> c,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watermark</a:t>
            </a:r>
            <a:endParaRPr lang="de-DE" dirty="0"/>
          </a:p>
          <a:p>
            <a:r>
              <a:rPr lang="de-DE" dirty="0"/>
              <a:t>Statistical </a:t>
            </a:r>
            <a:r>
              <a:rPr lang="de-DE" dirty="0" err="1"/>
              <a:t>tests</a:t>
            </a:r>
            <a:endParaRPr lang="de-DE" dirty="0"/>
          </a:p>
          <a:p>
            <a:pPr lvl="1"/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 </a:t>
            </a:r>
            <a:r>
              <a:rPr lang="de-DE" baseline="30000" dirty="0"/>
              <a:t>2 </a:t>
            </a:r>
            <a:r>
              <a:rPr lang="de-DE" dirty="0" err="1"/>
              <a:t>test</a:t>
            </a:r>
            <a:r>
              <a:rPr lang="de-DE" dirty="0"/>
              <a:t>, 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, </a:t>
            </a:r>
            <a:r>
              <a:rPr lang="de-DE" dirty="0" err="1"/>
              <a:t>histograms</a:t>
            </a:r>
            <a:r>
              <a:rPr lang="de-DE" dirty="0"/>
              <a:t>, </a:t>
            </a:r>
            <a:r>
              <a:rPr lang="de-DE" dirty="0" err="1"/>
              <a:t>fidelity</a:t>
            </a:r>
            <a:r>
              <a:rPr lang="de-DE" dirty="0"/>
              <a:t>, </a:t>
            </a:r>
            <a:r>
              <a:rPr lang="de-DE" dirty="0" err="1"/>
              <a:t>robustness</a:t>
            </a:r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0F79-E5D1-44CE-927E-4B1B7AFF40E2}" type="datetime1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8133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730</Words>
  <Application>Microsoft Office PowerPoint</Application>
  <PresentationFormat>Breitbild</PresentationFormat>
  <Paragraphs>166</Paragraphs>
  <Slides>29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9" baseType="lpstr">
      <vt:lpstr>ＭＳ Ｐゴシック</vt:lpstr>
      <vt:lpstr>Arial</vt:lpstr>
      <vt:lpstr>Calibri</vt:lpstr>
      <vt:lpstr>Calibri Light</vt:lpstr>
      <vt:lpstr>Cambria Math</vt:lpstr>
      <vt:lpstr>Courier New</vt:lpstr>
      <vt:lpstr>Linotype Syntax Com Regular</vt:lpstr>
      <vt:lpstr>LTSyntax Regular</vt:lpstr>
      <vt:lpstr>Times New Roman</vt:lpstr>
      <vt:lpstr>Office Theme</vt:lpstr>
      <vt:lpstr>Digital Watermarking and Steganography - Mini Project  SoSe 2019</vt:lpstr>
      <vt:lpstr>The Exercise</vt:lpstr>
      <vt:lpstr>Our Interpretation</vt:lpstr>
      <vt:lpstr>Implementation - Embedder</vt:lpstr>
      <vt:lpstr>Implementation - Attacker</vt:lpstr>
      <vt:lpstr>Implementation - Detector</vt:lpstr>
      <vt:lpstr>Implementation – More Details</vt:lpstr>
      <vt:lpstr>Analysis</vt:lpstr>
      <vt:lpstr>Analysis - Procedure</vt:lpstr>
      <vt:lpstr>Analysis - The Photo Set</vt:lpstr>
      <vt:lpstr>High Contrast</vt:lpstr>
      <vt:lpstr>Low contrast </vt:lpstr>
      <vt:lpstr>Black and White</vt:lpstr>
      <vt:lpstr>Highly Textured</vt:lpstr>
      <vt:lpstr>Monochrome</vt:lpstr>
      <vt:lpstr>Amateur photography</vt:lpstr>
      <vt:lpstr>Perceptibility Test – Spot c,s,c‘,s‘</vt:lpstr>
      <vt:lpstr>Analysis – Number Analysis</vt:lpstr>
      <vt:lpstr>Analysis – Number Analysis</vt:lpstr>
      <vt:lpstr>Analysis – File size </vt:lpstr>
      <vt:lpstr>Analysis - χ2 Test</vt:lpstr>
      <vt:lpstr>Analysis - Fidelity</vt:lpstr>
      <vt:lpstr>Analysis - Histograms</vt:lpstr>
      <vt:lpstr>Analysis - Robustness</vt:lpstr>
      <vt:lpstr>Analysis – Varying the key</vt:lpstr>
      <vt:lpstr>Analysis – Watermark Lengths</vt:lpstr>
      <vt:lpstr>Analysis Summary &amp; Conclusion</vt:lpstr>
      <vt:lpstr>Any questions?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Watermarking and Steganography - Mini Project  SoSe 2019</dc:title>
  <dc:creator>Sarah Böning</dc:creator>
  <cp:lastModifiedBy>Sarah Böning</cp:lastModifiedBy>
  <cp:revision>17</cp:revision>
  <dcterms:created xsi:type="dcterms:W3CDTF">2019-09-14T09:11:08Z</dcterms:created>
  <dcterms:modified xsi:type="dcterms:W3CDTF">2019-09-17T12:34:09Z</dcterms:modified>
</cp:coreProperties>
</file>